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7527" r:id="rId5"/>
  </p:sldMasterIdLst>
  <p:notesMasterIdLst>
    <p:notesMasterId r:id="rId7"/>
  </p:notesMasterIdLst>
  <p:handoutMasterIdLst>
    <p:handoutMasterId r:id="rId8"/>
  </p:handoutMasterIdLst>
  <p:sldIdLst>
    <p:sldId id="353" r:id="rId6"/>
  </p:sldIdLst>
  <p:sldSz cx="9144000" cy="5143500" type="screen16x9"/>
  <p:notesSz cx="6669088" cy="9926638"/>
  <p:custShowLst>
    <p:custShow name="Tabel of Content" id="0">
      <p:sldLst/>
    </p:custShow>
  </p:custShow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Epidemiology" id="{A16CF60F-3ED1-45E4-9C0F-3E0DDB2C3446}">
          <p14:sldIdLst>
            <p14:sldId id="35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663">
          <p15:clr>
            <a:srgbClr val="A4A3A4"/>
          </p15:clr>
        </p15:guide>
        <p15:guide id="2" orient="horz" pos="976">
          <p15:clr>
            <a:srgbClr val="A4A3A4"/>
          </p15:clr>
        </p15:guide>
        <p15:guide id="3" orient="horz" pos="122">
          <p15:clr>
            <a:srgbClr val="A4A3A4"/>
          </p15:clr>
        </p15:guide>
        <p15:guide id="4" orient="horz" pos="3134">
          <p15:clr>
            <a:srgbClr val="A4A3A4"/>
          </p15:clr>
        </p15:guide>
        <p15:guide id="5" orient="horz" pos="2790">
          <p15:clr>
            <a:srgbClr val="A4A3A4"/>
          </p15:clr>
        </p15:guide>
        <p15:guide id="6" orient="horz" pos="882">
          <p15:clr>
            <a:srgbClr val="A4A3A4"/>
          </p15:clr>
        </p15:guide>
        <p15:guide id="7" orient="horz" pos="733">
          <p15:clr>
            <a:srgbClr val="A4A3A4"/>
          </p15:clr>
        </p15:guide>
        <p15:guide id="8" orient="horz" pos="2492">
          <p15:clr>
            <a:srgbClr val="A4A3A4"/>
          </p15:clr>
        </p15:guide>
        <p15:guide id="9" orient="horz" pos="2353">
          <p15:clr>
            <a:srgbClr val="A4A3A4"/>
          </p15:clr>
        </p15:guide>
        <p15:guide id="10" orient="horz" pos="2225">
          <p15:clr>
            <a:srgbClr val="A4A3A4"/>
          </p15:clr>
        </p15:guide>
        <p15:guide id="11" pos="351">
          <p15:clr>
            <a:srgbClr val="A4A3A4"/>
          </p15:clr>
        </p15:guide>
        <p15:guide id="12" pos="5465">
          <p15:clr>
            <a:srgbClr val="A4A3A4"/>
          </p15:clr>
        </p15:guide>
        <p15:guide id="13" pos="817">
          <p15:clr>
            <a:srgbClr val="A4A3A4"/>
          </p15:clr>
        </p15:guide>
        <p15:guide id="14" pos="5054">
          <p15:clr>
            <a:srgbClr val="A4A3A4"/>
          </p15:clr>
        </p15:guide>
        <p15:guide id="15" pos="4071">
          <p15:clr>
            <a:srgbClr val="A4A3A4"/>
          </p15:clr>
        </p15:guide>
        <p15:guide id="16" pos="3219">
          <p15:clr>
            <a:srgbClr val="A4A3A4"/>
          </p15:clr>
        </p15:guide>
        <p15:guide id="17" pos="697">
          <p15:clr>
            <a:srgbClr val="A4A3A4"/>
          </p15:clr>
        </p15:guide>
        <p15:guide id="18" pos="24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  <p15:guide id="3" pos="210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eroen de Kort" initials="JDEK" lastIdx="4" clrIdx="0"/>
  <p:cmAuthor id="7" name="Anders Sølgaard SFP" initials="" lastIdx="2" clrIdx="7"/>
  <p:cmAuthor id="1" name="Tua Jørgensen" initials="TJ" lastIdx="78" clrIdx="1"/>
  <p:cmAuthor id="8" name="Pedro Such" initials="PSU" lastIdx="7" clrIdx="8"/>
  <p:cmAuthor id="2" name="De Jong Laird, Anne" initials="DJLA" lastIdx="2" clrIdx="2"/>
  <p:cmAuthor id="9" name="Audrey Dufour" initials="AD" lastIdx="32" clrIdx="9"/>
  <p:cmAuthor id="3" name="Author" initials="A" lastIdx="1" clrIdx="3"/>
  <p:cmAuthor id="10" name="Murat Yildirim" initials="MY" lastIdx="14" clrIdx="10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4" name="Anders Sølgaard" initials="" lastIdx="1" clrIdx="4"/>
  <p:cmAuthor id="5" name="Anders Sølgaard" initials="AS" lastIdx="5" clrIdx="5"/>
  <p:cmAuthor id="6" name="Allan Bundgaard Jakobsen" initials="ABJ" lastIdx="12" clrIdx="6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9E5F"/>
    <a:srgbClr val="D9D1CC"/>
    <a:srgbClr val="B2A499"/>
    <a:srgbClr val="DADADA"/>
    <a:srgbClr val="CCD9D3"/>
    <a:srgbClr val="99B3A8"/>
    <a:srgbClr val="717171"/>
    <a:srgbClr val="7BED45"/>
    <a:srgbClr val="7400BF"/>
    <a:srgbClr val="426B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8D230F3-CF80-4859-8CE7-A43EE81993B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27" autoAdjust="0"/>
    <p:restoredTop sz="79906" autoAdjust="0"/>
  </p:normalViewPr>
  <p:slideViewPr>
    <p:cSldViewPr snapToGrid="0">
      <p:cViewPr varScale="1">
        <p:scale>
          <a:sx n="166" d="100"/>
          <a:sy n="166" d="100"/>
        </p:scale>
        <p:origin x="1734" y="162"/>
      </p:cViewPr>
      <p:guideLst>
        <p:guide orient="horz" pos="663"/>
        <p:guide orient="horz" pos="976"/>
        <p:guide orient="horz" pos="122"/>
        <p:guide orient="horz" pos="3134"/>
        <p:guide orient="horz" pos="2790"/>
        <p:guide orient="horz" pos="882"/>
        <p:guide orient="horz" pos="733"/>
        <p:guide orient="horz" pos="2492"/>
        <p:guide orient="horz" pos="2353"/>
        <p:guide orient="horz" pos="2225"/>
        <p:guide pos="351"/>
        <p:guide pos="5465"/>
        <p:guide pos="817"/>
        <p:guide pos="5054"/>
        <p:guide pos="4071"/>
        <p:guide pos="3219"/>
        <p:guide pos="697"/>
        <p:guide pos="24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-35382"/>
    </p:cViewPr>
  </p:sorterViewPr>
  <p:notesViewPr>
    <p:cSldViewPr>
      <p:cViewPr varScale="1">
        <p:scale>
          <a:sx n="103" d="100"/>
          <a:sy n="103" d="100"/>
        </p:scale>
        <p:origin x="4464" y="184"/>
      </p:cViewPr>
      <p:guideLst>
        <p:guide orient="horz" pos="3127"/>
        <p:guide pos="2141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0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l">
              <a:defRPr sz="1200"/>
            </a:lvl1pPr>
          </a:lstStyle>
          <a:p>
            <a:endParaRPr lang="da-DK">
              <a:latin typeface="Calibri"/>
              <a:cs typeface="Calibri"/>
            </a:endParaRPr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777830" y="1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r">
              <a:defRPr sz="1200"/>
            </a:lvl1pPr>
          </a:lstStyle>
          <a:p>
            <a:fld id="{4BD66283-B9A8-D346-9475-2E9497BADEBA}" type="datetimeFigureOut">
              <a:rPr lang="da-DK">
                <a:latin typeface="Calibri"/>
                <a:cs typeface="Calibri"/>
              </a:rPr>
              <a:pPr/>
              <a:t>23-02-2022</a:t>
            </a:fld>
            <a:endParaRPr lang="da-DK">
              <a:latin typeface="Calibri"/>
              <a:cs typeface="Calibri"/>
            </a:endParaRP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428429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l">
              <a:defRPr sz="1200"/>
            </a:lvl1pPr>
          </a:lstStyle>
          <a:p>
            <a:endParaRPr lang="da-DK">
              <a:latin typeface="Calibri"/>
              <a:cs typeface="Calibri"/>
            </a:endParaRPr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777830" y="9428429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r">
              <a:defRPr sz="1200"/>
            </a:lvl1pPr>
          </a:lstStyle>
          <a:p>
            <a:fld id="{BA9123DD-567F-A44C-98E2-BCE6B58A0A8F}" type="slidenum">
              <a:rPr>
                <a:latin typeface="Calibri"/>
                <a:cs typeface="Calibri"/>
              </a:rPr>
              <a:pPr/>
              <a:t>‹#›</a:t>
            </a:fld>
            <a:endParaRPr lang="da-DK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405011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cs typeface="Calibri"/>
              </a:defRPr>
            </a:lvl1pPr>
          </a:lstStyle>
          <a:p>
            <a:endParaRPr lang="en-US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776867" y="0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Calibri"/>
              </a:defRPr>
            </a:lvl1pPr>
          </a:lstStyle>
          <a:p>
            <a:fld id="{4EB0D075-D187-4704-8933-055894EF18AA}" type="datetimeFigureOut">
              <a:rPr lang="da-DK" smtClean="0"/>
              <a:pPr/>
              <a:t>23-02-2022</a:t>
            </a:fld>
            <a:endParaRPr lang="da-DK" dirty="0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27" tIns="45363" rIns="90727" bIns="45363" rtlCol="0" anchor="ctr"/>
          <a:lstStyle/>
          <a:p>
            <a:pPr lvl="0"/>
            <a:endParaRPr lang="da-DK" noProof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1" y="9428243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cs typeface="Calibri"/>
              </a:defRPr>
            </a:lvl1pPr>
          </a:lstStyle>
          <a:p>
            <a:endParaRPr lang="en-US" dirty="0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776867" y="9428243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Calibri"/>
              </a:defRPr>
            </a:lvl1pPr>
          </a:lstStyle>
          <a:p>
            <a:fld id="{B0EC3A22-D2B2-4D4D-8881-E78FE694D820}" type="slidenum">
              <a:rPr lang="da-DK" smtClean="0"/>
              <a:pPr/>
              <a:t>‹#›</a:t>
            </a:fld>
            <a:endParaRPr lang="da-DK" dirty="0"/>
          </a:p>
        </p:txBody>
      </p:sp>
      <p:sp>
        <p:nvSpPr>
          <p:cNvPr id="8" name="Notes Placeholder 7"/>
          <p:cNvSpPr>
            <a:spLocks noGrp="1"/>
          </p:cNvSpPr>
          <p:nvPr>
            <p:ph type="body" sz="quarter" idx="3"/>
          </p:nvPr>
        </p:nvSpPr>
        <p:spPr>
          <a:xfrm>
            <a:off x="667214" y="4715921"/>
            <a:ext cx="5334661" cy="4466817"/>
          </a:xfrm>
          <a:prstGeom prst="rect">
            <a:avLst/>
          </a:prstGeom>
        </p:spPr>
        <p:txBody>
          <a:bodyPr vert="horz" lIns="90727" tIns="45363" rIns="90727" bIns="45363" rtlCol="0"/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62798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457178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914355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371532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828709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4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EC3A22-D2B2-4D4D-8881-E78FE694D820}" type="slidenum">
              <a:rPr lang="da-DK" smtClean="0"/>
              <a:pPr/>
              <a:t>1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53858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997" y="4825584"/>
            <a:ext cx="20350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9144000" cy="51435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6114655" y="4452835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5737225" cy="51435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40053" y="384750"/>
            <a:ext cx="2597945" cy="18004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300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140053" y="740017"/>
            <a:ext cx="2597945" cy="304673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2800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6135774" y="3764912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7614362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 sz="18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910387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033367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074569" y="-1079898"/>
            <a:ext cx="6291263" cy="736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074569" y="-1079898"/>
            <a:ext cx="6291263" cy="736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910387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1A1A17"/>
                </a:solidFill>
              </a:defRPr>
            </a:lvl2pPr>
            <a:lvl3pPr marL="405000" indent="-135000">
              <a:defRPr>
                <a:solidFill>
                  <a:srgbClr val="1A1A17"/>
                </a:solidFill>
              </a:defRPr>
            </a:lvl3pPr>
            <a:lvl4pPr marL="540000" indent="-135000">
              <a:defRPr>
                <a:solidFill>
                  <a:srgbClr val="1A1A17"/>
                </a:solidFill>
              </a:defRPr>
            </a:lvl4pPr>
            <a:lvl5pPr marL="675000" indent="-135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3" y="4576500"/>
            <a:ext cx="6910387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3046853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404813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673204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32574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4057649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4676778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605018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4676778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04812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722519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100097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04812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252455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97147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812897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676869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540840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404812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7112795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08505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112133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404812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3819455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5526776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7234097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91359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75" y="1062589"/>
            <a:ext cx="2333626" cy="3311411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199585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44738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2538413" y="1062589"/>
            <a:ext cx="6199585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062589"/>
            <a:ext cx="2336006" cy="3311411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0153876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962400" y="1062589"/>
            <a:ext cx="4772025" cy="3311411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1500">
                <a:solidFill>
                  <a:srgbClr val="1A1A17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04813" y="1062589"/>
            <a:ext cx="3353991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201"/>
            <a:ext cx="6910388" cy="2492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18342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47706289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48842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4555682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0495918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91995206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0614874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2488744" y="3333177"/>
            <a:ext cx="1988996" cy="12080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900"/>
              </a:spcBef>
              <a:spcAft>
                <a:spcPts val="450"/>
              </a:spcAft>
              <a:buFont typeface="+mj-lt"/>
              <a:buNone/>
              <a:defRPr/>
            </a:pP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900"/>
              </a:spcBef>
              <a:spcAft>
                <a:spcPts val="450"/>
              </a:spcAft>
              <a:buFont typeface="+mj-lt"/>
              <a:buNone/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75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75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4666262" y="1983935"/>
            <a:ext cx="1932384" cy="23083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404813" y="3394918"/>
            <a:ext cx="1931194" cy="109422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800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z="675" smtClean="0"/>
              <a:pPr/>
              <a:t>‹#›</a:t>
            </a:fld>
            <a:endParaRPr lang="en-GB" sz="675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404812" y="1057275"/>
            <a:ext cx="1931195" cy="19107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750" dirty="0">
                <a:solidFill>
                  <a:srgbClr val="3F1A01"/>
                </a:solidFill>
                <a:latin typeface="+mn-lt"/>
              </a:rPr>
            </a:br>
            <a:r>
              <a:rPr lang="en-GB" sz="75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None/>
            </a:pPr>
            <a:r>
              <a:rPr lang="en-GB" sz="75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750" dirty="0">
                <a:solidFill>
                  <a:srgbClr val="3F1A01"/>
                </a:solidFill>
                <a:latin typeface="+mn-lt"/>
              </a:rPr>
            </a:br>
            <a:r>
              <a:rPr lang="en-GB" sz="75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210" y="1226952"/>
            <a:ext cx="793334" cy="325137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6816441" y="1048432"/>
            <a:ext cx="1016793" cy="19620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Among the building blocks you find, </a:t>
            </a:r>
            <a:r>
              <a:rPr lang="en-GB" sz="750" dirty="0" err="1">
                <a:solidFill>
                  <a:srgbClr val="3F1A01"/>
                </a:solidFill>
              </a:rPr>
              <a:t>colorguides</a:t>
            </a:r>
            <a:r>
              <a:rPr lang="en-GB" sz="75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Delete these slides after use. </a:t>
            </a:r>
            <a:r>
              <a:rPr lang="en-GB" sz="75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761405" y="3826615"/>
            <a:ext cx="1218010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404812" y="405000"/>
            <a:ext cx="691038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5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05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404813" y="2909326"/>
            <a:ext cx="376773" cy="2295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6526" y="2135700"/>
            <a:ext cx="790253" cy="63583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6963" y="3553283"/>
            <a:ext cx="541037" cy="2330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34893" y="1057275"/>
            <a:ext cx="703104" cy="2380342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913210" y="2910104"/>
            <a:ext cx="1422797" cy="2308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3203" y="1201153"/>
            <a:ext cx="329927" cy="335471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3048000" y="1058625"/>
            <a:ext cx="1422796" cy="7053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450"/>
              </a:spcAft>
              <a:defRPr/>
            </a:pP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75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4674708" y="1051007"/>
            <a:ext cx="1932384" cy="76944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33025" y="1058625"/>
            <a:ext cx="342948" cy="557291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32661" y="2061911"/>
            <a:ext cx="735221" cy="218815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2545357" y="1882837"/>
            <a:ext cx="1932383" cy="13465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900"/>
              </a:spcBef>
              <a:spcAft>
                <a:spcPts val="450"/>
              </a:spcAft>
              <a:defRPr/>
            </a:pP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450"/>
              </a:spcAft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171450" indent="-171450">
              <a:spcAft>
                <a:spcPts val="450"/>
              </a:spcAft>
              <a:buFont typeface="+mj-lt"/>
              <a:buAutoNum type="arabicPeriod"/>
            </a:pP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75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>
              <a:spcAft>
                <a:spcPts val="450"/>
              </a:spcAft>
              <a:buFont typeface="+mj-lt"/>
              <a:buAutoNum type="arabicPeriod"/>
            </a:pP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7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7593115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D39FEE76-1A73-430A-AF1A-21EB4622EFE5}"/>
              </a:ext>
            </a:extLst>
          </p:cNvPr>
          <p:cNvSpPr/>
          <p:nvPr userDrawn="1"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2" name="Picture 11" descr="Shape&#10;&#10;Description automatically generated with medium confidence">
            <a:extLst>
              <a:ext uri="{FF2B5EF4-FFF2-40B4-BE49-F238E27FC236}">
                <a16:creationId xmlns:a16="http://schemas.microsoft.com/office/drawing/2014/main" id="{AAC97101-9FF0-4AB5-95C3-4F9568B608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6D0F3BC8-489B-4987-B9DC-F38240CE2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E51EBF09-7C2B-468D-9554-AAC3BF909B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Freeform 9">
            <a:extLst>
              <a:ext uri="{FF2B5EF4-FFF2-40B4-BE49-F238E27FC236}">
                <a16:creationId xmlns:a16="http://schemas.microsoft.com/office/drawing/2014/main" id="{4A475326-E858-4E6E-8CE3-72FF299C3239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6" name="Logo">
            <a:extLst>
              <a:ext uri="{FF2B5EF4-FFF2-40B4-BE49-F238E27FC236}">
                <a16:creationId xmlns:a16="http://schemas.microsoft.com/office/drawing/2014/main" id="{1839623C-6311-45DE-964E-EA194FEE2F62}"/>
              </a:ext>
            </a:extLst>
          </p:cNvPr>
          <p:cNvSpPr/>
          <p:nvPr userDrawn="1"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4886475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EE4FF2DE-3502-4420-9681-B487800F6C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5B2F6F31-F384-4562-8F2C-0827FCA37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96AAC8E-5C18-4F06-B0E9-E1260B3C48CE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404813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C95D003-9990-4486-B46C-5A929AD5E507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673204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31EEBE49-0314-468D-BD4B-9620C03E8D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58EAD46E-339D-4B6B-A482-BB113F38D9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257184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3845"/>
            <a:ext cx="7886700" cy="393586"/>
          </a:xfrm>
        </p:spPr>
        <p:txBody>
          <a:bodyPr anchor="t">
            <a:normAutofit/>
          </a:bodyPr>
          <a:lstStyle>
            <a:lvl1pPr>
              <a:defRPr sz="18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031790"/>
            <a:ext cx="3918204" cy="3263504"/>
          </a:xfrm>
        </p:spPr>
        <p:txBody>
          <a:bodyPr/>
          <a:lstStyle>
            <a:lvl1pPr marL="0" indent="0">
              <a:buNone/>
              <a:defRPr sz="1800" baseline="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597146" y="1031790"/>
            <a:ext cx="3918204" cy="3263504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628650" y="4810368"/>
            <a:ext cx="4205288" cy="141064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050"/>
              </a:lnSpc>
              <a:spcBef>
                <a:spcPts val="0"/>
              </a:spcBef>
              <a:buNone/>
              <a:defRPr sz="9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624403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ags" Target="../tags/tag3.xml"/><Relationship Id="rId21" Type="http://schemas.openxmlformats.org/officeDocument/2006/relationships/slideLayout" Target="../slideLayouts/slideLayout21.xml"/><Relationship Id="rId34" Type="http://schemas.openxmlformats.org/officeDocument/2006/relationships/tags" Target="../tags/tag1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ags" Target="../tags/tag2.xml"/><Relationship Id="rId33" Type="http://schemas.openxmlformats.org/officeDocument/2006/relationships/tags" Target="../tags/tag10.xml"/><Relationship Id="rId38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1.xml"/><Relationship Id="rId32" Type="http://schemas.openxmlformats.org/officeDocument/2006/relationships/tags" Target="../tags/tag9.xml"/><Relationship Id="rId37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28" Type="http://schemas.openxmlformats.org/officeDocument/2006/relationships/tags" Target="../tags/tag5.xml"/><Relationship Id="rId36" Type="http://schemas.openxmlformats.org/officeDocument/2006/relationships/tags" Target="../tags/tag1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ags" Target="../tags/tag8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ags" Target="../tags/tag4.xml"/><Relationship Id="rId30" Type="http://schemas.openxmlformats.org/officeDocument/2006/relationships/tags" Target="../tags/tag7.xml"/><Relationship Id="rId35" Type="http://schemas.openxmlformats.org/officeDocument/2006/relationships/tags" Target="../tags/tag12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404813"/>
            <a:ext cx="6910388" cy="249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4812" y="856612"/>
            <a:ext cx="6910388" cy="351893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997" y="4825584"/>
            <a:ext cx="20350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7657997" y="393698"/>
            <a:ext cx="1080000" cy="211122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7517606" y="4576501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  <p:grpSp>
        <p:nvGrpSpPr>
          <p:cNvPr id="7" name="Group 23">
            <a:extLst>
              <a:ext uri="{FF2B5EF4-FFF2-40B4-BE49-F238E27FC236}">
                <a16:creationId xmlns:a16="http://schemas.microsoft.com/office/drawing/2014/main" id="{CBBD4793-BC93-4D2D-BEED-CC919FD04BE0}"/>
              </a:ext>
            </a:extLst>
          </p:cNvPr>
          <p:cNvGrpSpPr>
            <a:grpSpLocks/>
          </p:cNvGrpSpPr>
          <p:nvPr userDrawn="1">
            <p:custDataLst>
              <p:tags r:id="rId24"/>
            </p:custDataLst>
          </p:nvPr>
        </p:nvGrpSpPr>
        <p:grpSpPr bwMode="auto">
          <a:xfrm rot="5400000">
            <a:off x="-404813" y="1036638"/>
            <a:ext cx="163513" cy="207963"/>
            <a:chOff x="306035" y="-280498"/>
            <a:chExt cx="163140" cy="208455"/>
          </a:xfrm>
        </p:grpSpPr>
        <p:cxnSp>
          <p:nvCxnSpPr>
            <p:cNvPr id="10" name="Straight Connector 24">
              <a:extLst>
                <a:ext uri="{FF2B5EF4-FFF2-40B4-BE49-F238E27FC236}">
                  <a16:creationId xmlns:a16="http://schemas.microsoft.com/office/drawing/2014/main" id="{ECAC7F77-83EF-469D-AB0C-1EA00745467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" name="Straight Arrow Connector 25">
              <a:extLst>
                <a:ext uri="{FF2B5EF4-FFF2-40B4-BE49-F238E27FC236}">
                  <a16:creationId xmlns:a16="http://schemas.microsoft.com/office/drawing/2014/main" id="{5C279300-EF90-4C5D-BBBA-1A1E3526B09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2" name="Group 23">
            <a:extLst>
              <a:ext uri="{FF2B5EF4-FFF2-40B4-BE49-F238E27FC236}">
                <a16:creationId xmlns:a16="http://schemas.microsoft.com/office/drawing/2014/main" id="{DDB74CB1-BF99-4AA4-B571-AA6D03E477D6}"/>
              </a:ext>
            </a:extLst>
          </p:cNvPr>
          <p:cNvGrpSpPr>
            <a:grpSpLocks/>
          </p:cNvGrpSpPr>
          <p:nvPr userDrawn="1">
            <p:custDataLst>
              <p:tags r:id="rId25"/>
            </p:custDataLst>
          </p:nvPr>
        </p:nvGrpSpPr>
        <p:grpSpPr bwMode="auto">
          <a:xfrm rot="5400000">
            <a:off x="-404813" y="179388"/>
            <a:ext cx="163513" cy="207963"/>
            <a:chOff x="306035" y="-280498"/>
            <a:chExt cx="163140" cy="208455"/>
          </a:xfrm>
        </p:grpSpPr>
        <p:cxnSp>
          <p:nvCxnSpPr>
            <p:cNvPr id="13" name="Straight Connector 24">
              <a:extLst>
                <a:ext uri="{FF2B5EF4-FFF2-40B4-BE49-F238E27FC236}">
                  <a16:creationId xmlns:a16="http://schemas.microsoft.com/office/drawing/2014/main" id="{5A5BD1A6-AF9C-4F5E-9C21-C1B13326936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" name="Straight Arrow Connector 25">
              <a:extLst>
                <a:ext uri="{FF2B5EF4-FFF2-40B4-BE49-F238E27FC236}">
                  <a16:creationId xmlns:a16="http://schemas.microsoft.com/office/drawing/2014/main" id="{F0642BFC-7C5F-42EF-BE9E-5DA5DAAA3F5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5" name="Group 23">
            <a:extLst>
              <a:ext uri="{FF2B5EF4-FFF2-40B4-BE49-F238E27FC236}">
                <a16:creationId xmlns:a16="http://schemas.microsoft.com/office/drawing/2014/main" id="{971B6CBD-96C7-4066-9299-2FEF49CD6DCF}"/>
              </a:ext>
            </a:extLst>
          </p:cNvPr>
          <p:cNvGrpSpPr>
            <a:grpSpLocks/>
          </p:cNvGrpSpPr>
          <p:nvPr userDrawn="1">
            <p:custDataLst>
              <p:tags r:id="rId26"/>
            </p:custDataLst>
          </p:nvPr>
        </p:nvGrpSpPr>
        <p:grpSpPr bwMode="auto">
          <a:xfrm rot="16200000" flipV="1">
            <a:off x="-404813" y="4789487"/>
            <a:ext cx="163513" cy="207963"/>
            <a:chOff x="306035" y="-280498"/>
            <a:chExt cx="163140" cy="208455"/>
          </a:xfrm>
        </p:grpSpPr>
        <p:cxnSp>
          <p:nvCxnSpPr>
            <p:cNvPr id="16" name="Straight Connector 24">
              <a:extLst>
                <a:ext uri="{FF2B5EF4-FFF2-40B4-BE49-F238E27FC236}">
                  <a16:creationId xmlns:a16="http://schemas.microsoft.com/office/drawing/2014/main" id="{EBB2CD70-8715-4DED-B958-B571A9E1E23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" name="Straight Arrow Connector 25">
              <a:extLst>
                <a:ext uri="{FF2B5EF4-FFF2-40B4-BE49-F238E27FC236}">
                  <a16:creationId xmlns:a16="http://schemas.microsoft.com/office/drawing/2014/main" id="{A8F69B38-308F-4CA4-A3E5-588E406E580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8" name="Group 23">
            <a:extLst>
              <a:ext uri="{FF2B5EF4-FFF2-40B4-BE49-F238E27FC236}">
                <a16:creationId xmlns:a16="http://schemas.microsoft.com/office/drawing/2014/main" id="{4A1DCE9A-45C5-4A49-A565-8AA265D8DA6F}"/>
              </a:ext>
            </a:extLst>
          </p:cNvPr>
          <p:cNvGrpSpPr>
            <a:grpSpLocks/>
          </p:cNvGrpSpPr>
          <p:nvPr userDrawn="1">
            <p:custDataLst>
              <p:tags r:id="rId27"/>
            </p:custDataLst>
          </p:nvPr>
        </p:nvGrpSpPr>
        <p:grpSpPr bwMode="auto">
          <a:xfrm rot="5400000">
            <a:off x="-404813" y="1530350"/>
            <a:ext cx="163513" cy="207963"/>
            <a:chOff x="306035" y="-280498"/>
            <a:chExt cx="163140" cy="208455"/>
          </a:xfrm>
        </p:grpSpPr>
        <p:cxnSp>
          <p:nvCxnSpPr>
            <p:cNvPr id="19" name="Straight Connector 24">
              <a:extLst>
                <a:ext uri="{FF2B5EF4-FFF2-40B4-BE49-F238E27FC236}">
                  <a16:creationId xmlns:a16="http://schemas.microsoft.com/office/drawing/2014/main" id="{BD0E9C09-BC01-4259-97B4-A96ED3061A2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" name="Straight Arrow Connector 25">
              <a:extLst>
                <a:ext uri="{FF2B5EF4-FFF2-40B4-BE49-F238E27FC236}">
                  <a16:creationId xmlns:a16="http://schemas.microsoft.com/office/drawing/2014/main" id="{A16A46B6-A957-4306-A2FC-CC460299212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1" name="Group 23">
            <a:extLst>
              <a:ext uri="{FF2B5EF4-FFF2-40B4-BE49-F238E27FC236}">
                <a16:creationId xmlns:a16="http://schemas.microsoft.com/office/drawing/2014/main" id="{CD41ABF1-ACEB-4728-819D-89CCA6694AE0}"/>
              </a:ext>
            </a:extLst>
          </p:cNvPr>
          <p:cNvGrpSpPr>
            <a:grpSpLocks/>
          </p:cNvGrpSpPr>
          <p:nvPr userDrawn="1">
            <p:custDataLst>
              <p:tags r:id="rId28"/>
            </p:custDataLst>
          </p:nvPr>
        </p:nvGrpSpPr>
        <p:grpSpPr bwMode="auto">
          <a:xfrm rot="10800000" flipH="1">
            <a:off x="557213" y="-343958"/>
            <a:ext cx="163513" cy="207963"/>
            <a:chOff x="306035" y="-280498"/>
            <a:chExt cx="163140" cy="208455"/>
          </a:xfrm>
        </p:grpSpPr>
        <p:cxnSp>
          <p:nvCxnSpPr>
            <p:cNvPr id="22" name="Straight Connector 24">
              <a:extLst>
                <a:ext uri="{FF2B5EF4-FFF2-40B4-BE49-F238E27FC236}">
                  <a16:creationId xmlns:a16="http://schemas.microsoft.com/office/drawing/2014/main" id="{D753AB21-55F2-4F55-9936-11EA1AE32C7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" name="Straight Arrow Connector 25">
              <a:extLst>
                <a:ext uri="{FF2B5EF4-FFF2-40B4-BE49-F238E27FC236}">
                  <a16:creationId xmlns:a16="http://schemas.microsoft.com/office/drawing/2014/main" id="{9115CD81-BCDE-4A20-B25D-FF4248FEBB6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81DD190-A0C4-416C-9A61-456A47A8318D}"/>
              </a:ext>
            </a:extLst>
          </p:cNvPr>
          <p:cNvGrpSpPr>
            <a:grpSpLocks/>
          </p:cNvGrpSpPr>
          <p:nvPr userDrawn="1">
            <p:custDataLst>
              <p:tags r:id="rId29"/>
            </p:custDataLst>
          </p:nvPr>
        </p:nvGrpSpPr>
        <p:grpSpPr bwMode="auto">
          <a:xfrm rot="10800000">
            <a:off x="8512175" y="-343958"/>
            <a:ext cx="163513" cy="207963"/>
            <a:chOff x="306035" y="-280498"/>
            <a:chExt cx="163140" cy="208455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F470EC7-6CDF-4E06-A5C8-F682CA30EB2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4936EF67-BFA6-477D-8AFC-4952B5256C5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7" name="Group 23">
            <a:extLst>
              <a:ext uri="{FF2B5EF4-FFF2-40B4-BE49-F238E27FC236}">
                <a16:creationId xmlns:a16="http://schemas.microsoft.com/office/drawing/2014/main" id="{FFE4FDE5-A3A4-4119-A03E-76D89A1F1407}"/>
              </a:ext>
            </a:extLst>
          </p:cNvPr>
          <p:cNvGrpSpPr>
            <a:grpSpLocks/>
          </p:cNvGrpSpPr>
          <p:nvPr userDrawn="1">
            <p:custDataLst>
              <p:tags r:id="rId30"/>
            </p:custDataLst>
          </p:nvPr>
        </p:nvGrpSpPr>
        <p:grpSpPr bwMode="auto">
          <a:xfrm rot="5400000">
            <a:off x="-404813" y="1377950"/>
            <a:ext cx="163513" cy="207963"/>
            <a:chOff x="306035" y="-280498"/>
            <a:chExt cx="163140" cy="208455"/>
          </a:xfrm>
        </p:grpSpPr>
        <p:cxnSp>
          <p:nvCxnSpPr>
            <p:cNvPr id="28" name="Straight Connector 24">
              <a:extLst>
                <a:ext uri="{FF2B5EF4-FFF2-40B4-BE49-F238E27FC236}">
                  <a16:creationId xmlns:a16="http://schemas.microsoft.com/office/drawing/2014/main" id="{A6FB719E-487E-477D-9021-A793119733A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" name="Straight Arrow Connector 25">
              <a:extLst>
                <a:ext uri="{FF2B5EF4-FFF2-40B4-BE49-F238E27FC236}">
                  <a16:creationId xmlns:a16="http://schemas.microsoft.com/office/drawing/2014/main" id="{4DE51F52-69A2-4C25-9E07-3E43D68F841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0" name="Group 23">
            <a:extLst>
              <a:ext uri="{FF2B5EF4-FFF2-40B4-BE49-F238E27FC236}">
                <a16:creationId xmlns:a16="http://schemas.microsoft.com/office/drawing/2014/main" id="{EE74D0C3-3DE5-48B0-A57C-3747C838692B}"/>
              </a:ext>
            </a:extLst>
          </p:cNvPr>
          <p:cNvGrpSpPr>
            <a:grpSpLocks/>
          </p:cNvGrpSpPr>
          <p:nvPr userDrawn="1">
            <p:custDataLst>
              <p:tags r:id="rId31"/>
            </p:custDataLst>
          </p:nvPr>
        </p:nvGrpSpPr>
        <p:grpSpPr bwMode="auto">
          <a:xfrm rot="10800000" flipH="1">
            <a:off x="1120775" y="-343958"/>
            <a:ext cx="163513" cy="207963"/>
            <a:chOff x="306035" y="-280498"/>
            <a:chExt cx="163140" cy="208455"/>
          </a:xfrm>
        </p:grpSpPr>
        <p:cxnSp>
          <p:nvCxnSpPr>
            <p:cNvPr id="31" name="Straight Connector 24">
              <a:extLst>
                <a:ext uri="{FF2B5EF4-FFF2-40B4-BE49-F238E27FC236}">
                  <a16:creationId xmlns:a16="http://schemas.microsoft.com/office/drawing/2014/main" id="{AC42468C-0C80-48EA-97FF-D5982C7C542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" name="Straight Arrow Connector 25">
              <a:extLst>
                <a:ext uri="{FF2B5EF4-FFF2-40B4-BE49-F238E27FC236}">
                  <a16:creationId xmlns:a16="http://schemas.microsoft.com/office/drawing/2014/main" id="{48749183-9895-4E1B-917B-F949C2EA76A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3" name="Group 23">
            <a:extLst>
              <a:ext uri="{FF2B5EF4-FFF2-40B4-BE49-F238E27FC236}">
                <a16:creationId xmlns:a16="http://schemas.microsoft.com/office/drawing/2014/main" id="{99AFB529-B774-4132-BC0E-2D34112F2F14}"/>
              </a:ext>
            </a:extLst>
          </p:cNvPr>
          <p:cNvGrpSpPr>
            <a:grpSpLocks/>
          </p:cNvGrpSpPr>
          <p:nvPr userDrawn="1">
            <p:custDataLst>
              <p:tags r:id="rId32"/>
            </p:custDataLst>
          </p:nvPr>
        </p:nvGrpSpPr>
        <p:grpSpPr bwMode="auto">
          <a:xfrm rot="10800000" flipH="1">
            <a:off x="1292755" y="-343958"/>
            <a:ext cx="163513" cy="207963"/>
            <a:chOff x="306035" y="-280498"/>
            <a:chExt cx="163140" cy="208455"/>
          </a:xfrm>
        </p:grpSpPr>
        <p:cxnSp>
          <p:nvCxnSpPr>
            <p:cNvPr id="34" name="Straight Connector 24">
              <a:extLst>
                <a:ext uri="{FF2B5EF4-FFF2-40B4-BE49-F238E27FC236}">
                  <a16:creationId xmlns:a16="http://schemas.microsoft.com/office/drawing/2014/main" id="{D9B105AF-23CA-46BB-8207-AFF8FDE96E9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5" name="Straight Arrow Connector 25">
              <a:extLst>
                <a:ext uri="{FF2B5EF4-FFF2-40B4-BE49-F238E27FC236}">
                  <a16:creationId xmlns:a16="http://schemas.microsoft.com/office/drawing/2014/main" id="{0BDCB586-38BA-4815-B3D0-63CD54B40F8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6" name="Group 23">
            <a:extLst>
              <a:ext uri="{FF2B5EF4-FFF2-40B4-BE49-F238E27FC236}">
                <a16:creationId xmlns:a16="http://schemas.microsoft.com/office/drawing/2014/main" id="{7E5643EA-DA12-4153-82C0-253E569399F4}"/>
              </a:ext>
            </a:extLst>
          </p:cNvPr>
          <p:cNvGrpSpPr>
            <a:grpSpLocks/>
          </p:cNvGrpSpPr>
          <p:nvPr userDrawn="1">
            <p:custDataLst>
              <p:tags r:id="rId33"/>
            </p:custDataLst>
          </p:nvPr>
        </p:nvGrpSpPr>
        <p:grpSpPr bwMode="auto">
          <a:xfrm rot="5400000">
            <a:off x="-404813" y="1141413"/>
            <a:ext cx="163513" cy="207963"/>
            <a:chOff x="306035" y="-280498"/>
            <a:chExt cx="163140" cy="208455"/>
          </a:xfrm>
        </p:grpSpPr>
        <p:cxnSp>
          <p:nvCxnSpPr>
            <p:cNvPr id="37" name="Straight Connector 24">
              <a:extLst>
                <a:ext uri="{FF2B5EF4-FFF2-40B4-BE49-F238E27FC236}">
                  <a16:creationId xmlns:a16="http://schemas.microsoft.com/office/drawing/2014/main" id="{372F467E-A02F-44FC-A051-3CBB9121CFB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" name="Straight Arrow Connector 25">
              <a:extLst>
                <a:ext uri="{FF2B5EF4-FFF2-40B4-BE49-F238E27FC236}">
                  <a16:creationId xmlns:a16="http://schemas.microsoft.com/office/drawing/2014/main" id="{059FE767-C19A-4E03-B25F-0222BE7D032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9" name="Group 23">
            <a:extLst>
              <a:ext uri="{FF2B5EF4-FFF2-40B4-BE49-F238E27FC236}">
                <a16:creationId xmlns:a16="http://schemas.microsoft.com/office/drawing/2014/main" id="{2A67D45F-05F9-4079-A0E6-72EB503BCB97}"/>
              </a:ext>
            </a:extLst>
          </p:cNvPr>
          <p:cNvGrpSpPr>
            <a:grpSpLocks/>
          </p:cNvGrpSpPr>
          <p:nvPr userDrawn="1">
            <p:custDataLst>
              <p:tags r:id="rId34"/>
            </p:custDataLst>
          </p:nvPr>
        </p:nvGrpSpPr>
        <p:grpSpPr bwMode="auto">
          <a:xfrm rot="16200000" flipV="1">
            <a:off x="-396346" y="3770312"/>
            <a:ext cx="163513" cy="207963"/>
            <a:chOff x="306035" y="-280498"/>
            <a:chExt cx="163140" cy="208455"/>
          </a:xfrm>
        </p:grpSpPr>
        <p:cxnSp>
          <p:nvCxnSpPr>
            <p:cNvPr id="40" name="Straight Connector 24">
              <a:extLst>
                <a:ext uri="{FF2B5EF4-FFF2-40B4-BE49-F238E27FC236}">
                  <a16:creationId xmlns:a16="http://schemas.microsoft.com/office/drawing/2014/main" id="{1AA61F8B-FCF9-4DE9-AC8F-B5D1C6156EC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" name="Straight Arrow Connector 25">
              <a:extLst>
                <a:ext uri="{FF2B5EF4-FFF2-40B4-BE49-F238E27FC236}">
                  <a16:creationId xmlns:a16="http://schemas.microsoft.com/office/drawing/2014/main" id="{7D424A35-9FDF-4B7B-A951-8E5107F94EA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2" name="Group 23">
            <a:extLst>
              <a:ext uri="{FF2B5EF4-FFF2-40B4-BE49-F238E27FC236}">
                <a16:creationId xmlns:a16="http://schemas.microsoft.com/office/drawing/2014/main" id="{B4C71C0D-57DE-40E5-BF43-5315C2E0BA23}"/>
              </a:ext>
            </a:extLst>
          </p:cNvPr>
          <p:cNvGrpSpPr>
            <a:grpSpLocks/>
          </p:cNvGrpSpPr>
          <p:nvPr userDrawn="1">
            <p:custDataLst>
              <p:tags r:id="rId35"/>
            </p:custDataLst>
          </p:nvPr>
        </p:nvGrpSpPr>
        <p:grpSpPr bwMode="auto">
          <a:xfrm rot="16200000" flipV="1">
            <a:off x="-396346" y="3549650"/>
            <a:ext cx="163513" cy="207963"/>
            <a:chOff x="306035" y="-280498"/>
            <a:chExt cx="163140" cy="208455"/>
          </a:xfrm>
        </p:grpSpPr>
        <p:cxnSp>
          <p:nvCxnSpPr>
            <p:cNvPr id="43" name="Straight Connector 24">
              <a:extLst>
                <a:ext uri="{FF2B5EF4-FFF2-40B4-BE49-F238E27FC236}">
                  <a16:creationId xmlns:a16="http://schemas.microsoft.com/office/drawing/2014/main" id="{30696161-CAB8-4EEE-9B6A-271C070F3D9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" name="Straight Arrow Connector 25">
              <a:extLst>
                <a:ext uri="{FF2B5EF4-FFF2-40B4-BE49-F238E27FC236}">
                  <a16:creationId xmlns:a16="http://schemas.microsoft.com/office/drawing/2014/main" id="{D6BB4E82-F876-4425-A560-7D19C15EC2D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5" name="Group 23">
            <a:extLst>
              <a:ext uri="{FF2B5EF4-FFF2-40B4-BE49-F238E27FC236}">
                <a16:creationId xmlns:a16="http://schemas.microsoft.com/office/drawing/2014/main" id="{7CB489C8-98D0-406B-B1DB-7C1AF93EC746}"/>
              </a:ext>
            </a:extLst>
          </p:cNvPr>
          <p:cNvGrpSpPr>
            <a:grpSpLocks/>
          </p:cNvGrpSpPr>
          <p:nvPr userDrawn="1">
            <p:custDataLst>
              <p:tags r:id="rId36"/>
            </p:custDataLst>
          </p:nvPr>
        </p:nvGrpSpPr>
        <p:grpSpPr bwMode="auto">
          <a:xfrm rot="16200000" flipV="1">
            <a:off x="-396346" y="3346450"/>
            <a:ext cx="163513" cy="207963"/>
            <a:chOff x="306035" y="-280498"/>
            <a:chExt cx="163140" cy="208455"/>
          </a:xfrm>
        </p:grpSpPr>
        <p:cxnSp>
          <p:nvCxnSpPr>
            <p:cNvPr id="46" name="Straight Connector 24">
              <a:extLst>
                <a:ext uri="{FF2B5EF4-FFF2-40B4-BE49-F238E27FC236}">
                  <a16:creationId xmlns:a16="http://schemas.microsoft.com/office/drawing/2014/main" id="{B6019697-7EBA-4653-8438-37F06B08688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Straight Arrow Connector 25">
              <a:extLst>
                <a:ext uri="{FF2B5EF4-FFF2-40B4-BE49-F238E27FC236}">
                  <a16:creationId xmlns:a16="http://schemas.microsoft.com/office/drawing/2014/main" id="{2E23AD03-5ECE-405A-AB7E-EB24212533B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560568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528" r:id="rId1"/>
    <p:sldLayoutId id="2147487529" r:id="rId2"/>
    <p:sldLayoutId id="2147487530" r:id="rId3"/>
    <p:sldLayoutId id="2147487531" r:id="rId4"/>
    <p:sldLayoutId id="2147487532" r:id="rId5"/>
    <p:sldLayoutId id="2147487533" r:id="rId6"/>
    <p:sldLayoutId id="2147487534" r:id="rId7"/>
    <p:sldLayoutId id="2147487535" r:id="rId8"/>
    <p:sldLayoutId id="2147487536" r:id="rId9"/>
    <p:sldLayoutId id="2147487537" r:id="rId10"/>
    <p:sldLayoutId id="2147487538" r:id="rId11"/>
    <p:sldLayoutId id="2147487540" r:id="rId12"/>
    <p:sldLayoutId id="2147487541" r:id="rId13"/>
    <p:sldLayoutId id="2147487542" r:id="rId14"/>
    <p:sldLayoutId id="2147487543" r:id="rId15"/>
    <p:sldLayoutId id="2147487550" r:id="rId16"/>
    <p:sldLayoutId id="2147487551" r:id="rId17"/>
    <p:sldLayoutId id="2147487559" r:id="rId18"/>
    <p:sldLayoutId id="2147487562" r:id="rId19"/>
    <p:sldLayoutId id="2147487565" r:id="rId20"/>
    <p:sldLayoutId id="2147487566" r:id="rId21"/>
    <p:sldLayoutId id="2147487568" r:id="rId2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8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35000" indent="-135000" algn="l" defTabSz="685800" rtl="0" eaLnBrk="1" latinLnBrk="0" hangingPunct="1">
        <a:lnSpc>
          <a:spcPct val="100000"/>
        </a:lnSpc>
        <a:spcBef>
          <a:spcPts val="135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1pPr>
      <a:lvl2pPr marL="270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1050" kern="1200">
          <a:solidFill>
            <a:srgbClr val="3F1A01"/>
          </a:solidFill>
          <a:latin typeface="+mn-lt"/>
          <a:ea typeface="+mn-ea"/>
          <a:cs typeface="+mn-cs"/>
        </a:defRPr>
      </a:lvl2pPr>
      <a:lvl3pPr marL="405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900" kern="1200">
          <a:solidFill>
            <a:srgbClr val="3F1A01"/>
          </a:solidFill>
          <a:latin typeface="+mn-lt"/>
          <a:ea typeface="+mn-ea"/>
          <a:cs typeface="+mn-cs"/>
        </a:defRPr>
      </a:lvl3pPr>
      <a:lvl4pPr marL="540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750" kern="1200">
          <a:solidFill>
            <a:srgbClr val="3F1A01"/>
          </a:solidFill>
          <a:latin typeface="+mn-lt"/>
          <a:ea typeface="+mn-ea"/>
          <a:cs typeface="+mn-cs"/>
        </a:defRPr>
      </a:lvl4pPr>
      <a:lvl5pPr marL="675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600" kern="1200">
          <a:solidFill>
            <a:srgbClr val="3F1A0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B59E5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Schizophrenia</a:t>
            </a:r>
            <a:endParaRPr kumimoji="0" lang="da-DK" sz="1050" b="0" i="0" u="none" strike="noStrike" kern="1200" cap="none" spc="0" normalizeH="0" baseline="0" noProof="0" dirty="0">
              <a:ln>
                <a:noFill/>
              </a:ln>
              <a:solidFill>
                <a:srgbClr val="B59E5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Clinical and pathophysiological heterogeneity within TRS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A2478C-89BF-42D8-9B7B-7FAF35202B9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04812" y="4517857"/>
            <a:ext cx="6910388" cy="464400"/>
          </a:xfrm>
        </p:spPr>
        <p:txBody>
          <a:bodyPr/>
          <a:lstStyle/>
          <a:p>
            <a:pPr marL="0" indent="0">
              <a:buNone/>
            </a:pPr>
            <a:r>
              <a:rPr lang="en-GB" sz="680" dirty="0"/>
              <a:t>TRS = Treatment-resistant schizophrenia</a:t>
            </a:r>
            <a:endParaRPr lang="nl-NL" sz="680" dirty="0"/>
          </a:p>
          <a:p>
            <a:pPr marL="0" indent="0">
              <a:buNone/>
            </a:pPr>
            <a:r>
              <a:rPr lang="nl-NL" sz="680" dirty="0"/>
              <a:t>1. Agid et al. </a:t>
            </a:r>
            <a:r>
              <a:rPr lang="nl-NL" sz="680" i="1" dirty="0"/>
              <a:t>Neuropsychopharmacology</a:t>
            </a:r>
            <a:r>
              <a:rPr lang="nl-NL" sz="680" dirty="0"/>
              <a:t>. 2014;39:S373–S374; </a:t>
            </a:r>
            <a:r>
              <a:rPr lang="en-GB" sz="680" dirty="0"/>
              <a:t>2. Lally et al. </a:t>
            </a:r>
            <a:r>
              <a:rPr lang="en-GB" sz="680" i="1" dirty="0" err="1"/>
              <a:t>Psychol</a:t>
            </a:r>
            <a:r>
              <a:rPr lang="en-GB" sz="680" i="1" dirty="0"/>
              <a:t> Med</a:t>
            </a:r>
            <a:r>
              <a:rPr lang="en-GB" sz="680" dirty="0"/>
              <a:t>. 2016;46(15):3231–3240; 3. Lieberman. </a:t>
            </a:r>
            <a:r>
              <a:rPr lang="en-GB" sz="680" i="1" dirty="0"/>
              <a:t>J Clin Psychiatry</a:t>
            </a:r>
            <a:r>
              <a:rPr lang="en-GB" sz="680" dirty="0"/>
              <a:t>. 1999;60(</a:t>
            </a:r>
            <a:r>
              <a:rPr lang="en-GB" sz="680" dirty="0" err="1"/>
              <a:t>Suppl</a:t>
            </a:r>
            <a:r>
              <a:rPr lang="en-GB" sz="680" dirty="0"/>
              <a:t> 12):9–12; </a:t>
            </a:r>
          </a:p>
          <a:p>
            <a:pPr marL="0" indent="0">
              <a:buNone/>
            </a:pPr>
            <a:r>
              <a:rPr lang="en-GB" sz="680" dirty="0"/>
              <a:t>4. </a:t>
            </a:r>
            <a:r>
              <a:rPr lang="en-GB" sz="680" dirty="0" err="1"/>
              <a:t>Demjaha</a:t>
            </a:r>
            <a:r>
              <a:rPr lang="en-GB" sz="680" dirty="0"/>
              <a:t> et al. </a:t>
            </a:r>
            <a:r>
              <a:rPr lang="en-GB" sz="680" i="1" dirty="0" err="1"/>
              <a:t>Psychol</a:t>
            </a:r>
            <a:r>
              <a:rPr lang="en-GB" sz="680" i="1" dirty="0"/>
              <a:t> Med</a:t>
            </a:r>
            <a:r>
              <a:rPr lang="en-GB" sz="680" dirty="0"/>
              <a:t>. 2017;47(11):1981-1989; </a:t>
            </a:r>
            <a:r>
              <a:rPr lang="nl-NL" sz="680" dirty="0"/>
              <a:t>5. Samara et al. </a:t>
            </a:r>
            <a:r>
              <a:rPr lang="pl-PL" sz="680" i="1" dirty="0"/>
              <a:t>Am J Psychiatry</a:t>
            </a:r>
            <a:r>
              <a:rPr lang="da-DK" sz="680" dirty="0"/>
              <a:t>. </a:t>
            </a:r>
            <a:r>
              <a:rPr lang="pl-PL" sz="680" dirty="0"/>
              <a:t>2015;172(7):617–</a:t>
            </a:r>
            <a:r>
              <a:rPr lang="en-GB" sz="680" dirty="0"/>
              <a:t>6</a:t>
            </a:r>
            <a:r>
              <a:rPr lang="pl-PL" sz="680" dirty="0"/>
              <a:t>29</a:t>
            </a:r>
            <a:r>
              <a:rPr lang="da-DK" sz="680" dirty="0"/>
              <a:t>; </a:t>
            </a:r>
            <a:r>
              <a:rPr lang="fr-FR" sz="680" dirty="0"/>
              <a:t>6. Gillespie et al. </a:t>
            </a:r>
            <a:r>
              <a:rPr lang="fr-FR" sz="680" i="1" dirty="0"/>
              <a:t>BMC </a:t>
            </a:r>
            <a:r>
              <a:rPr lang="fr-FR" sz="680" i="1" dirty="0" err="1"/>
              <a:t>Psychiatry</a:t>
            </a:r>
            <a:r>
              <a:rPr lang="fr-FR" sz="680" dirty="0"/>
              <a:t>. 2017;17:12.</a:t>
            </a:r>
          </a:p>
          <a:p>
            <a:pPr marL="0" indent="0">
              <a:buNone/>
            </a:pPr>
            <a:r>
              <a:rPr lang="en-GB" sz="680" dirty="0"/>
              <a:t>7. Farooq et al. </a:t>
            </a:r>
            <a:r>
              <a:rPr lang="it-IT" sz="680" i="1" dirty="0"/>
              <a:t>Schizophr Bull</a:t>
            </a:r>
            <a:r>
              <a:rPr lang="it-IT" sz="680" dirty="0"/>
              <a:t>. 2013;39(6):1169–1172; </a:t>
            </a:r>
            <a:r>
              <a:rPr lang="en-GB" sz="680" dirty="0"/>
              <a:t>8. </a:t>
            </a:r>
            <a:r>
              <a:rPr lang="en-GB" sz="680" dirty="0" err="1"/>
              <a:t>Iasevoli</a:t>
            </a:r>
            <a:r>
              <a:rPr lang="en-GB" sz="680" dirty="0"/>
              <a:t> et al. </a:t>
            </a:r>
            <a:r>
              <a:rPr lang="en-GB" sz="680" i="1" dirty="0"/>
              <a:t>Prog </a:t>
            </a:r>
            <a:r>
              <a:rPr lang="en-GB" sz="680" i="1" dirty="0" err="1"/>
              <a:t>Neuropsychopharmacol</a:t>
            </a:r>
            <a:r>
              <a:rPr lang="en-GB" sz="680" i="1" dirty="0"/>
              <a:t> </a:t>
            </a:r>
            <a:r>
              <a:rPr lang="en-GB" sz="680" i="1" dirty="0" err="1"/>
              <a:t>Biol</a:t>
            </a:r>
            <a:r>
              <a:rPr lang="en-GB" sz="680" i="1" dirty="0"/>
              <a:t> Psychiatry</a:t>
            </a:r>
            <a:r>
              <a:rPr lang="en-GB" sz="680" dirty="0"/>
              <a:t>. 2016;65:34–48</a:t>
            </a:r>
            <a:r>
              <a:rPr lang="nl-NL" sz="680" dirty="0"/>
              <a:t>; </a:t>
            </a:r>
            <a:r>
              <a:rPr lang="en-GB" sz="680" dirty="0"/>
              <a:t>9. </a:t>
            </a:r>
            <a:r>
              <a:rPr lang="en-GB" sz="680" dirty="0" err="1"/>
              <a:t>Mouchlianitis</a:t>
            </a:r>
            <a:r>
              <a:rPr lang="en-GB" sz="680" dirty="0"/>
              <a:t> et al. </a:t>
            </a:r>
            <a:r>
              <a:rPr lang="en-GB" sz="680" i="1" dirty="0"/>
              <a:t>Lancet Psychiatry</a:t>
            </a:r>
            <a:r>
              <a:rPr lang="en-GB" sz="680" dirty="0"/>
              <a:t>. 2016;3(5):451–463.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404812" y="1063284"/>
            <a:ext cx="8347890" cy="2779179"/>
            <a:chOff x="874873" y="1339471"/>
            <a:chExt cx="8347890" cy="2779179"/>
          </a:xfrm>
        </p:grpSpPr>
        <p:sp>
          <p:nvSpPr>
            <p:cNvPr id="6" name="Rounded Rectangle 27"/>
            <p:cNvSpPr/>
            <p:nvPr/>
          </p:nvSpPr>
          <p:spPr>
            <a:xfrm>
              <a:off x="3457267" y="2954157"/>
              <a:ext cx="2924175" cy="1164493"/>
            </a:xfrm>
            <a:prstGeom prst="roundRect">
              <a:avLst>
                <a:gd name="adj" fmla="val 9163"/>
              </a:avLst>
            </a:prstGeom>
            <a:solidFill>
              <a:schemeClr val="accent3"/>
            </a:solidFill>
            <a:ln w="1079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lnSpc>
                  <a:spcPts val="1600"/>
                </a:lnSpc>
                <a:spcAft>
                  <a:spcPts val="600"/>
                </a:spcAft>
                <a:defRPr/>
              </a:pPr>
              <a:r>
                <a:rPr lang="en-GB" sz="1400" b="1" kern="0" dirty="0">
                  <a:solidFill>
                    <a:srgbClr val="FFFFFF"/>
                  </a:solidFill>
                </a:rPr>
                <a:t>10–23% </a:t>
              </a:r>
              <a:r>
                <a:rPr lang="en-GB" sz="1400" kern="0" dirty="0">
                  <a:solidFill>
                    <a:srgbClr val="FFFFFF"/>
                  </a:solidFill>
                </a:rPr>
                <a:t>of patients have TRS from illness </a:t>
              </a:r>
              <a:r>
                <a:rPr lang="en-GB" sz="1400" kern="0" dirty="0" err="1">
                  <a:solidFill>
                    <a:srgbClr val="FFFFFF"/>
                  </a:solidFill>
                </a:rPr>
                <a:t>onset</a:t>
              </a:r>
              <a:r>
                <a:rPr lang="en-GB" sz="1400" kern="0" baseline="30000" dirty="0" err="1">
                  <a:solidFill>
                    <a:srgbClr val="FFFFFF"/>
                  </a:solidFill>
                </a:rPr>
                <a:t>2</a:t>
              </a:r>
              <a:r>
                <a:rPr lang="en-GB" sz="1400" kern="0" baseline="30000" dirty="0">
                  <a:solidFill>
                    <a:srgbClr val="FFFFFF"/>
                  </a:solidFill>
                </a:rPr>
                <a:t>-4</a:t>
              </a:r>
            </a:p>
            <a:p>
              <a:pPr algn="ctr">
                <a:lnSpc>
                  <a:spcPts val="1600"/>
                </a:lnSpc>
                <a:spcAft>
                  <a:spcPts val="600"/>
                </a:spcAft>
                <a:defRPr/>
              </a:pPr>
              <a:r>
                <a:rPr lang="en-GB" sz="1400" kern="0" dirty="0">
                  <a:solidFill>
                    <a:srgbClr val="FFFFFF"/>
                  </a:solidFill>
                </a:rPr>
                <a:t>Patients who do not improve early are unlikely to respond </a:t>
              </a:r>
              <a:r>
                <a:rPr lang="en-GB" sz="1400" kern="0" dirty="0" err="1">
                  <a:solidFill>
                    <a:srgbClr val="FFFFFF"/>
                  </a:solidFill>
                </a:rPr>
                <a:t>later</a:t>
              </a:r>
              <a:r>
                <a:rPr lang="en-GB" sz="1400" kern="0" baseline="30000" dirty="0" err="1">
                  <a:solidFill>
                    <a:srgbClr val="FFFFFF"/>
                  </a:solidFill>
                </a:rPr>
                <a:t>5</a:t>
              </a:r>
              <a:endParaRPr lang="en-GB" sz="1400" kern="0" baseline="30000" dirty="0">
                <a:solidFill>
                  <a:srgbClr val="FFFFFF"/>
                </a:solidFill>
              </a:endParaRPr>
            </a:p>
          </p:txBody>
        </p:sp>
        <p:sp>
          <p:nvSpPr>
            <p:cNvPr id="7" name="Rounded Rectangle 27"/>
            <p:cNvSpPr/>
            <p:nvPr/>
          </p:nvSpPr>
          <p:spPr>
            <a:xfrm>
              <a:off x="3457267" y="1339471"/>
              <a:ext cx="2924175" cy="1520958"/>
            </a:xfrm>
            <a:prstGeom prst="roundRect">
              <a:avLst>
                <a:gd name="adj" fmla="val 7740"/>
              </a:avLst>
            </a:prstGeom>
            <a:solidFill>
              <a:schemeClr val="accent3"/>
            </a:solidFill>
            <a:ln w="1079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lnSpc>
                  <a:spcPts val="1600"/>
                </a:lnSpc>
                <a:spcAft>
                  <a:spcPts val="600"/>
                </a:spcAft>
                <a:defRPr/>
              </a:pPr>
              <a:r>
                <a:rPr lang="en-GB" sz="1400" b="1" kern="0" dirty="0">
                  <a:solidFill>
                    <a:srgbClr val="FFFFFF"/>
                  </a:solidFill>
                </a:rPr>
                <a:t>Antipsychotic re-challenge in previous responders is associated with attenuated </a:t>
              </a:r>
              <a:r>
                <a:rPr lang="en-GB" sz="1400" b="1" kern="0" dirty="0" err="1">
                  <a:solidFill>
                    <a:srgbClr val="FFFFFF"/>
                  </a:solidFill>
                </a:rPr>
                <a:t>response</a:t>
              </a:r>
              <a:r>
                <a:rPr lang="en-GB" sz="1400" b="1" kern="0" baseline="30000" dirty="0" err="1">
                  <a:solidFill>
                    <a:srgbClr val="FFFFFF"/>
                  </a:solidFill>
                </a:rPr>
                <a:t>1</a:t>
              </a:r>
              <a:endParaRPr lang="en-GB" sz="1400" b="1" kern="0" baseline="30000" dirty="0">
                <a:solidFill>
                  <a:srgbClr val="FFFFFF"/>
                </a:solidFill>
              </a:endParaRPr>
            </a:p>
            <a:p>
              <a:pPr algn="ctr">
                <a:lnSpc>
                  <a:spcPts val="1600"/>
                </a:lnSpc>
                <a:spcAft>
                  <a:spcPts val="600"/>
                </a:spcAft>
                <a:defRPr/>
              </a:pPr>
              <a:r>
                <a:rPr lang="en-GB" sz="1400" b="1" kern="0" dirty="0">
                  <a:solidFill>
                    <a:srgbClr val="FFFFFF"/>
                  </a:solidFill>
                </a:rPr>
                <a:t>30–60% </a:t>
              </a:r>
              <a:r>
                <a:rPr lang="en-GB" sz="1400" kern="0" dirty="0">
                  <a:solidFill>
                    <a:srgbClr val="FFFFFF"/>
                  </a:solidFill>
                </a:rPr>
                <a:t>of patients eventually become resistant or only partially responsive to </a:t>
              </a:r>
              <a:r>
                <a:rPr lang="en-GB" sz="1400" kern="0" dirty="0" err="1">
                  <a:solidFill>
                    <a:srgbClr val="FFFFFF"/>
                  </a:solidFill>
                </a:rPr>
                <a:t>treatment</a:t>
              </a:r>
              <a:r>
                <a:rPr lang="en-GB" sz="1400" kern="0" baseline="30000" dirty="0" err="1">
                  <a:solidFill>
                    <a:srgbClr val="FFFFFF"/>
                  </a:solidFill>
                </a:rPr>
                <a:t>2,3</a:t>
              </a:r>
              <a:endParaRPr lang="en-GB" sz="1400" kern="0" baseline="30000" dirty="0">
                <a:solidFill>
                  <a:srgbClr val="FFFFFF"/>
                </a:solidFill>
              </a:endParaRPr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874873" y="1443790"/>
              <a:ext cx="8347890" cy="2499564"/>
              <a:chOff x="1319253" y="1443789"/>
              <a:chExt cx="7555359" cy="2273970"/>
            </a:xfrm>
          </p:grpSpPr>
          <p:sp>
            <p:nvSpPr>
              <p:cNvPr id="9" name="Rounded Rectangle 26"/>
              <p:cNvSpPr/>
              <p:nvPr/>
            </p:nvSpPr>
            <p:spPr>
              <a:xfrm>
                <a:off x="1319253" y="1443789"/>
                <a:ext cx="2097851" cy="2273970"/>
              </a:xfrm>
              <a:prstGeom prst="roundRect">
                <a:avLst>
                  <a:gd name="adj" fmla="val 4856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lIns="0" rIns="0" rtlCol="0" anchor="t" anchorCtr="0"/>
              <a:lstStyle/>
              <a:p>
                <a:pPr algn="ctr">
                  <a:lnSpc>
                    <a:spcPts val="1600"/>
                  </a:lnSpc>
                </a:pPr>
                <a:r>
                  <a:rPr lang="en-GB" sz="1400" b="1" dirty="0">
                    <a:solidFill>
                      <a:srgbClr val="FFFFFF"/>
                    </a:solidFill>
                  </a:rPr>
                  <a:t>Observed response to </a:t>
                </a:r>
                <a:br>
                  <a:rPr lang="en-GB" sz="1400" b="1" dirty="0">
                    <a:solidFill>
                      <a:srgbClr val="FFFFFF"/>
                    </a:solidFill>
                  </a:rPr>
                </a:br>
                <a:r>
                  <a:rPr lang="en-GB" sz="1400" b="1" dirty="0">
                    <a:solidFill>
                      <a:srgbClr val="FFFFFF"/>
                    </a:solidFill>
                  </a:rPr>
                  <a:t>antipsychotic treatment</a:t>
                </a:r>
              </a:p>
            </p:txBody>
          </p:sp>
          <p:sp>
            <p:nvSpPr>
              <p:cNvPr id="10" name="Rounded Rectangle 26"/>
              <p:cNvSpPr/>
              <p:nvPr/>
            </p:nvSpPr>
            <p:spPr>
              <a:xfrm>
                <a:off x="6454709" y="1444845"/>
                <a:ext cx="2419903" cy="2272914"/>
              </a:xfrm>
              <a:prstGeom prst="roundRect">
                <a:avLst>
                  <a:gd name="adj" fmla="val 4138"/>
                </a:avLst>
              </a:prstGeom>
              <a:solidFill>
                <a:schemeClr val="accent5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lIns="72000" rIns="72000" rtlCol="0" anchor="ctr" anchorCtr="0"/>
              <a:lstStyle/>
              <a:p>
                <a:pPr algn="ctr">
                  <a:lnSpc>
                    <a:spcPts val="2000"/>
                  </a:lnSpc>
                  <a:defRPr/>
                </a:pPr>
                <a:r>
                  <a:rPr lang="en-GB" sz="1400" b="1" kern="0" dirty="0">
                    <a:solidFill>
                      <a:srgbClr val="FFFFFF"/>
                    </a:solidFill>
                  </a:rPr>
                  <a:t>TRS may represent separate schizophrenia </a:t>
                </a:r>
                <a:r>
                  <a:rPr lang="en-GB" sz="1400" b="1" kern="0" dirty="0" err="1">
                    <a:solidFill>
                      <a:srgbClr val="FFFFFF"/>
                    </a:solidFill>
                  </a:rPr>
                  <a:t>subtypes,</a:t>
                </a:r>
                <a:r>
                  <a:rPr lang="en-GB" sz="1400" b="1" kern="0" baseline="30000" dirty="0" err="1">
                    <a:solidFill>
                      <a:srgbClr val="FFFFFF"/>
                    </a:solidFill>
                  </a:rPr>
                  <a:t>6,7</a:t>
                </a:r>
                <a:endParaRPr lang="en-GB" sz="1400" b="1" kern="0" baseline="30000" dirty="0">
                  <a:solidFill>
                    <a:srgbClr val="FFFFFF"/>
                  </a:solidFill>
                </a:endParaRPr>
              </a:p>
              <a:p>
                <a:pPr algn="ctr">
                  <a:lnSpc>
                    <a:spcPts val="2000"/>
                  </a:lnSpc>
                  <a:defRPr/>
                </a:pPr>
                <a:r>
                  <a:rPr lang="en-GB" sz="1400" b="1" kern="0" dirty="0">
                    <a:solidFill>
                      <a:srgbClr val="FFFFFF"/>
                    </a:solidFill>
                  </a:rPr>
                  <a:t>with different neurobiology, psychopathology and clinical course</a:t>
                </a:r>
                <a:r>
                  <a:rPr lang="en-GB" sz="1400" b="1" kern="0" baseline="30000" dirty="0">
                    <a:solidFill>
                      <a:srgbClr val="FFFFFF"/>
                    </a:solidFill>
                  </a:rPr>
                  <a:t>8,9</a:t>
                </a:r>
                <a:r>
                  <a:rPr lang="en-GB" sz="1600" b="1" kern="0" baseline="30000" dirty="0">
                    <a:solidFill>
                      <a:srgbClr val="FFFFFF"/>
                    </a:solidFill>
                  </a:rPr>
    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</a:r>
              </a:p>
            </p:txBody>
          </p:sp>
          <p:sp>
            <p:nvSpPr>
              <p:cNvPr id="11" name="Right Arrow 20"/>
              <p:cNvSpPr/>
              <p:nvPr/>
            </p:nvSpPr>
            <p:spPr>
              <a:xfrm>
                <a:off x="3152775" y="2124686"/>
                <a:ext cx="584603" cy="547480"/>
              </a:xfrm>
              <a:prstGeom prst="rightArrow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accent4"/>
                </a:solidFill>
                <a:prstDash val="sysDot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GB" sz="900" kern="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2" name="Right Arrow 20"/>
              <p:cNvSpPr/>
              <p:nvPr/>
            </p:nvSpPr>
            <p:spPr>
              <a:xfrm>
                <a:off x="3149197" y="3013210"/>
                <a:ext cx="584603" cy="547480"/>
              </a:xfrm>
              <a:prstGeom prst="rightArrow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accent4"/>
                </a:solidFill>
                <a:prstDash val="sysDot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GB" sz="900" kern="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3" name="Rounded Rectangle 37"/>
              <p:cNvSpPr/>
              <p:nvPr/>
            </p:nvSpPr>
            <p:spPr>
              <a:xfrm>
                <a:off x="1468462" y="2008131"/>
                <a:ext cx="1799431" cy="780589"/>
              </a:xfrm>
              <a:prstGeom prst="roundRect">
                <a:avLst>
                  <a:gd name="adj" fmla="val 7577"/>
                </a:avLst>
              </a:prstGeom>
              <a:solidFill>
                <a:schemeClr val="bg1"/>
              </a:solidFill>
              <a:ln w="1079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lnSpc>
                    <a:spcPts val="1600"/>
                  </a:lnSpc>
                  <a:defRPr/>
                </a:pPr>
                <a:r>
                  <a:rPr lang="en-GB" sz="1400" b="1" kern="0" dirty="0">
                    <a:solidFill>
                      <a:schemeClr val="accent1"/>
                    </a:solidFill>
                  </a:rPr>
                  <a:t>Initial response, but treatment resistance develops over time</a:t>
                </a:r>
                <a:endParaRPr lang="en-GB" sz="1400" b="1" kern="0" baseline="30000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4" name="Rounded Rectangle 38"/>
              <p:cNvSpPr/>
              <p:nvPr/>
            </p:nvSpPr>
            <p:spPr>
              <a:xfrm>
                <a:off x="1473654" y="3019074"/>
                <a:ext cx="1799431" cy="535754"/>
              </a:xfrm>
              <a:prstGeom prst="roundRect">
                <a:avLst>
                  <a:gd name="adj" fmla="val 7357"/>
                </a:avLst>
              </a:prstGeom>
              <a:solidFill>
                <a:schemeClr val="bg1"/>
              </a:solidFill>
              <a:ln w="1079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lnSpc>
                    <a:spcPts val="1600"/>
                  </a:lnSpc>
                  <a:defRPr/>
                </a:pPr>
                <a:r>
                  <a:rPr lang="en-GB" sz="1400" b="1" kern="0" dirty="0">
                    <a:solidFill>
                      <a:schemeClr val="accent1"/>
                    </a:solidFill>
                  </a:rPr>
                  <a:t>No initial response</a:t>
                </a:r>
                <a:endParaRPr lang="en-GB" sz="1400" b="1" kern="0" baseline="30000" dirty="0">
                  <a:solidFill>
                    <a:schemeClr val="accent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4407219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AD81324D551104ABC17E99622E05DEB" ma:contentTypeVersion="3" ma:contentTypeDescription="Create a new document." ma:contentTypeScope="" ma:versionID="18123155e4e6e4b1186d86e94117882d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48c5b5cd9b8d25ff6dd15848836f4270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A1AA2EC-63BE-47E1-9934-7FE5BBB5293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A420D85-8171-48BC-A4A0-33A64639BD21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purl.org/dc/terms/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F444CD6-C8FB-458B-8165-548E0DECFC98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626784E1-409C-4428-8DC2-E375AA82781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535</TotalTime>
  <Words>210</Words>
  <Application>Microsoft Office PowerPoint</Application>
  <PresentationFormat>On-screen Show (16:9)</PresentationFormat>
  <Paragraphs>16</Paragraphs>
  <Slides>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  <vt:variant>
        <vt:lpstr>Custom Shows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Neurotorium - PowerPoint-Skabelon - 2022-01-28</vt:lpstr>
      <vt:lpstr>Clinical and pathophysiological heterogeneity within TRS</vt:lpstr>
      <vt:lpstr>Tabel of Content</vt:lpstr>
    </vt:vector>
  </TitlesOfParts>
  <Company>H. Lundbeck A/S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[Title]</dc:title>
  <dc:creator>Tina Hjortlund</dc:creator>
  <cp:lastModifiedBy>Henrik Haase</cp:lastModifiedBy>
  <cp:revision>963</cp:revision>
  <cp:lastPrinted>2017-02-10T11:25:14Z</cp:lastPrinted>
  <dcterms:created xsi:type="dcterms:W3CDTF">2015-03-27T12:02:31Z</dcterms:created>
  <dcterms:modified xsi:type="dcterms:W3CDTF">2022-02-23T11:56:28Z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ublishingExpirationDate">
    <vt:lpwstr/>
  </property>
  <property fmtid="{D5CDD505-2E9C-101B-9397-08002B2CF9AE}" pid="3" name="PublishingStartDate">
    <vt:lpwstr/>
  </property>
  <property fmtid="{D5CDD505-2E9C-101B-9397-08002B2CF9AE}" pid="4" name="ContentTypeId">
    <vt:lpwstr>0x010100BAD81324D551104ABC17E99622E05DEB</vt:lpwstr>
  </property>
  <property fmtid="{D5CDD505-2E9C-101B-9397-08002B2CF9AE}" pid="5" name="_dlc_DocId">
    <vt:lpwstr>V6NEY75CHXNC-284-661</vt:lpwstr>
  </property>
  <property fmtid="{D5CDD505-2E9C-101B-9397-08002B2CF9AE}" pid="6" name="_dlc_DocIdUrl">
    <vt:lpwstr>http://brainweb/Portals/Organization/Corporate/research_and_development/ma_cdc/corporate_medical_affairs/aripiprazole/_layouts/15/DocIdRedir.aspx?ID=V6NEY75CHXNC-284-661, V6NEY75CHXNC-284-661</vt:lpwstr>
  </property>
  <property fmtid="{D5CDD505-2E9C-101B-9397-08002B2CF9AE}" pid="7" name="_dlc_DocIdItemGuid">
    <vt:lpwstr>30700e5b-f350-4d3e-89a8-fb010d960c17</vt:lpwstr>
  </property>
</Properties>
</file>